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3" r:id="rId2"/>
    <p:sldId id="265" r:id="rId3"/>
    <p:sldId id="264" r:id="rId4"/>
    <p:sldId id="266" r:id="rId5"/>
    <p:sldId id="267" r:id="rId6"/>
    <p:sldId id="268" r:id="rId7"/>
    <p:sldId id="270" r:id="rId8"/>
    <p:sldId id="269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使用者" initials="Office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93"/>
    <a:srgbClr val="FF7E79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33"/>
  </p:normalViewPr>
  <p:slideViewPr>
    <p:cSldViewPr snapToGrid="0" snapToObjects="1">
      <p:cViewPr>
        <p:scale>
          <a:sx n="98" d="100"/>
          <a:sy n="98" d="100"/>
        </p:scale>
        <p:origin x="111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commentAuthors" Target="commentAuthors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AD7A11-7289-8045-9846-3FAFBC2A180D}" type="doc">
      <dgm:prSet loTypeId="urn:microsoft.com/office/officeart/2005/8/layout/venn2" loCatId="" qsTypeId="urn:microsoft.com/office/officeart/2005/8/quickstyle/simple5" qsCatId="simple" csTypeId="urn:microsoft.com/office/officeart/2005/8/colors/accent2_1" csCatId="accent2" phldr="1"/>
      <dgm:spPr/>
      <dgm:t>
        <a:bodyPr/>
        <a:lstStyle/>
        <a:p>
          <a:endParaRPr lang="zh-TW" altLang="en-US"/>
        </a:p>
      </dgm:t>
    </dgm:pt>
    <dgm:pt modelId="{FC32791E-4998-4C43-B968-C45B5563FBDD}">
      <dgm:prSet phldrT="[文字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zh-TW" altLang="en-US" sz="2800" dirty="0" smtClean="0">
              <a:solidFill>
                <a:srgbClr val="009193"/>
              </a:solidFill>
              <a:latin typeface="Yuanti TC" charset="-120"/>
              <a:ea typeface="Yuanti TC" charset="-120"/>
              <a:cs typeface="Yuanti TC" charset="-120"/>
            </a:rPr>
            <a:t>驗證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zh-TW" altLang="en-US" sz="2800" dirty="0" smtClean="0">
              <a:solidFill>
                <a:srgbClr val="009193"/>
              </a:solidFill>
              <a:latin typeface="Yuanti TC" charset="-120"/>
              <a:ea typeface="Yuanti TC" charset="-120"/>
              <a:cs typeface="Yuanti TC" charset="-120"/>
            </a:rPr>
            <a:t>夥伴</a:t>
          </a:r>
          <a:endParaRPr lang="zh-TW" altLang="en-US" sz="2800" dirty="0">
            <a:solidFill>
              <a:srgbClr val="009193"/>
            </a:solidFill>
            <a:latin typeface="Yuanti TC" charset="-120"/>
            <a:ea typeface="Yuanti TC" charset="-120"/>
            <a:cs typeface="Yuanti TC" charset="-120"/>
          </a:endParaRPr>
        </a:p>
      </dgm:t>
    </dgm:pt>
    <dgm:pt modelId="{D7AEB669-A23A-CE4E-A10B-168941403720}" type="parTrans" cxnId="{CA26420F-ABCF-F942-A40F-A5857ED635F3}">
      <dgm:prSet/>
      <dgm:spPr/>
      <dgm:t>
        <a:bodyPr/>
        <a:lstStyle/>
        <a:p>
          <a:endParaRPr lang="zh-TW" altLang="en-US" sz="2800">
            <a:latin typeface="Yuanti TC" charset="-120"/>
            <a:ea typeface="Yuanti TC" charset="-120"/>
            <a:cs typeface="Yuanti TC" charset="-120"/>
          </a:endParaRPr>
        </a:p>
      </dgm:t>
    </dgm:pt>
    <dgm:pt modelId="{4422461D-B8EA-B74E-A9F1-EA95FE154201}" type="sibTrans" cxnId="{CA26420F-ABCF-F942-A40F-A5857ED635F3}">
      <dgm:prSet/>
      <dgm:spPr/>
      <dgm:t>
        <a:bodyPr/>
        <a:lstStyle/>
        <a:p>
          <a:endParaRPr lang="zh-TW" altLang="en-US" sz="2800">
            <a:latin typeface="Yuanti TC" charset="-120"/>
            <a:ea typeface="Yuanti TC" charset="-120"/>
            <a:cs typeface="Yuanti TC" charset="-120"/>
          </a:endParaRPr>
        </a:p>
      </dgm:t>
    </dgm:pt>
    <dgm:pt modelId="{3BAEE0BA-653D-F94D-9E8F-1864BE9E984F}">
      <dgm:prSet phldrT="[文字]" custT="1"/>
      <dgm:spPr/>
      <dgm:t>
        <a:bodyPr/>
        <a:lstStyle/>
        <a:p>
          <a:pPr>
            <a:spcAft>
              <a:spcPts val="0"/>
            </a:spcAft>
          </a:pPr>
          <a:r>
            <a:rPr lang="zh-TW" altLang="en-US" sz="2800" dirty="0" smtClean="0">
              <a:solidFill>
                <a:srgbClr val="0070C0"/>
              </a:solidFill>
              <a:latin typeface="Yuanti TC" charset="-120"/>
              <a:ea typeface="Yuanti TC" charset="-120"/>
              <a:cs typeface="Yuanti TC" charset="-120"/>
            </a:rPr>
            <a:t>專家</a:t>
          </a:r>
        </a:p>
        <a:p>
          <a:pPr>
            <a:spcAft>
              <a:spcPts val="0"/>
            </a:spcAft>
          </a:pPr>
          <a:r>
            <a:rPr lang="zh-TW" altLang="en-US" sz="2800" dirty="0" smtClean="0">
              <a:solidFill>
                <a:srgbClr val="0070C0"/>
              </a:solidFill>
              <a:latin typeface="Yuanti TC" charset="-120"/>
              <a:ea typeface="Yuanti TC" charset="-120"/>
              <a:cs typeface="Yuanti TC" charset="-120"/>
            </a:rPr>
            <a:t>夥伴</a:t>
          </a:r>
          <a:endParaRPr lang="zh-TW" altLang="en-US" sz="2800" dirty="0">
            <a:solidFill>
              <a:srgbClr val="0070C0"/>
            </a:solidFill>
            <a:latin typeface="Yuanti TC" charset="-120"/>
            <a:ea typeface="Yuanti TC" charset="-120"/>
            <a:cs typeface="Yuanti TC" charset="-120"/>
          </a:endParaRPr>
        </a:p>
      </dgm:t>
    </dgm:pt>
    <dgm:pt modelId="{7ED9086A-D022-7A42-B290-C863A3C926F4}" type="parTrans" cxnId="{5EE58461-A6C4-064A-BBD5-7F00DBD9185D}">
      <dgm:prSet/>
      <dgm:spPr/>
      <dgm:t>
        <a:bodyPr/>
        <a:lstStyle/>
        <a:p>
          <a:endParaRPr lang="zh-TW" altLang="en-US" sz="2800">
            <a:latin typeface="Yuanti TC" charset="-120"/>
            <a:ea typeface="Yuanti TC" charset="-120"/>
            <a:cs typeface="Yuanti TC" charset="-120"/>
          </a:endParaRPr>
        </a:p>
      </dgm:t>
    </dgm:pt>
    <dgm:pt modelId="{6758B9D1-B3D8-2747-843D-B8E201D35E27}" type="sibTrans" cxnId="{5EE58461-A6C4-064A-BBD5-7F00DBD9185D}">
      <dgm:prSet/>
      <dgm:spPr/>
      <dgm:t>
        <a:bodyPr/>
        <a:lstStyle/>
        <a:p>
          <a:endParaRPr lang="zh-TW" altLang="en-US" sz="2800">
            <a:latin typeface="Yuanti TC" charset="-120"/>
            <a:ea typeface="Yuanti TC" charset="-120"/>
            <a:cs typeface="Yuanti TC" charset="-120"/>
          </a:endParaRPr>
        </a:p>
      </dgm:t>
    </dgm:pt>
    <dgm:pt modelId="{4CDFF9EA-E32B-A244-BD57-36F5918DCA78}">
      <dgm:prSet phldrT="[文字]" custT="1"/>
      <dgm:spPr/>
      <dgm:t>
        <a:bodyPr/>
        <a:lstStyle/>
        <a:p>
          <a:pPr>
            <a:spcAft>
              <a:spcPts val="0"/>
            </a:spcAft>
          </a:pPr>
          <a:r>
            <a:rPr lang="zh-TW" altLang="en-US" sz="2800" b="1" dirty="0" smtClean="0">
              <a:solidFill>
                <a:srgbClr val="FF7E79"/>
              </a:solidFill>
              <a:latin typeface="Yuanti TC" charset="-120"/>
              <a:ea typeface="Yuanti TC" charset="-120"/>
              <a:cs typeface="Yuanti TC" charset="-120"/>
            </a:rPr>
            <a:t>核心</a:t>
          </a:r>
        </a:p>
        <a:p>
          <a:pPr>
            <a:spcAft>
              <a:spcPts val="0"/>
            </a:spcAft>
          </a:pPr>
          <a:r>
            <a:rPr lang="zh-TW" altLang="en-US" sz="2800" b="1" dirty="0" smtClean="0">
              <a:solidFill>
                <a:srgbClr val="FF7E79"/>
              </a:solidFill>
              <a:latin typeface="Yuanti TC" charset="-120"/>
              <a:ea typeface="Yuanti TC" charset="-120"/>
              <a:cs typeface="Yuanti TC" charset="-120"/>
            </a:rPr>
            <a:t>團隊</a:t>
          </a:r>
          <a:endParaRPr lang="zh-TW" altLang="en-US" sz="2800" b="1" dirty="0">
            <a:solidFill>
              <a:srgbClr val="FF7E79"/>
            </a:solidFill>
            <a:latin typeface="Yuanti TC" charset="-120"/>
            <a:ea typeface="Yuanti TC" charset="-120"/>
            <a:cs typeface="Yuanti TC" charset="-120"/>
          </a:endParaRPr>
        </a:p>
      </dgm:t>
    </dgm:pt>
    <dgm:pt modelId="{4249CAA0-520A-774F-9BCE-8297766673F9}" type="parTrans" cxnId="{4937297F-A360-6D41-96D5-F4613DC576C9}">
      <dgm:prSet/>
      <dgm:spPr/>
      <dgm:t>
        <a:bodyPr/>
        <a:lstStyle/>
        <a:p>
          <a:endParaRPr lang="zh-TW" altLang="en-US" sz="2800">
            <a:latin typeface="Yuanti TC" charset="-120"/>
            <a:ea typeface="Yuanti TC" charset="-120"/>
            <a:cs typeface="Yuanti TC" charset="-120"/>
          </a:endParaRPr>
        </a:p>
      </dgm:t>
    </dgm:pt>
    <dgm:pt modelId="{0B96B12E-78AC-1F45-BCAF-A1D38CF05D28}" type="sibTrans" cxnId="{4937297F-A360-6D41-96D5-F4613DC576C9}">
      <dgm:prSet/>
      <dgm:spPr/>
      <dgm:t>
        <a:bodyPr/>
        <a:lstStyle/>
        <a:p>
          <a:endParaRPr lang="zh-TW" altLang="en-US" sz="2800">
            <a:latin typeface="Yuanti TC" charset="-120"/>
            <a:ea typeface="Yuanti TC" charset="-120"/>
            <a:cs typeface="Yuanti TC" charset="-120"/>
          </a:endParaRPr>
        </a:p>
      </dgm:t>
    </dgm:pt>
    <dgm:pt modelId="{70D931DB-3E8C-1547-B059-C9D2476407F5}" type="pres">
      <dgm:prSet presAssocID="{3BAD7A11-7289-8045-9846-3FAFBC2A180D}" presName="Name0" presStyleCnt="0">
        <dgm:presLayoutVars>
          <dgm:chMax val="7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72BA4B25-46ED-8D42-A89A-2D454D173FD9}" type="pres">
      <dgm:prSet presAssocID="{3BAD7A11-7289-8045-9846-3FAFBC2A180D}" presName="comp1" presStyleCnt="0"/>
      <dgm:spPr/>
    </dgm:pt>
    <dgm:pt modelId="{29E674D3-3A3A-B440-8378-7EBDA46E180E}" type="pres">
      <dgm:prSet presAssocID="{3BAD7A11-7289-8045-9846-3FAFBC2A180D}" presName="circle1" presStyleLbl="node1" presStyleIdx="0" presStyleCnt="3"/>
      <dgm:spPr/>
      <dgm:t>
        <a:bodyPr/>
        <a:lstStyle/>
        <a:p>
          <a:endParaRPr lang="zh-TW" altLang="en-US"/>
        </a:p>
      </dgm:t>
    </dgm:pt>
    <dgm:pt modelId="{697A17C4-ACB2-8A46-87B0-65C1957F4EAD}" type="pres">
      <dgm:prSet presAssocID="{3BAD7A11-7289-8045-9846-3FAFBC2A180D}" presName="c1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FDE1E5E-2D9B-1148-8A9B-209362D5B48E}" type="pres">
      <dgm:prSet presAssocID="{3BAD7A11-7289-8045-9846-3FAFBC2A180D}" presName="comp2" presStyleCnt="0"/>
      <dgm:spPr/>
    </dgm:pt>
    <dgm:pt modelId="{2A8B863D-2103-664A-9508-DAD909C5B57B}" type="pres">
      <dgm:prSet presAssocID="{3BAD7A11-7289-8045-9846-3FAFBC2A180D}" presName="circle2" presStyleLbl="node1" presStyleIdx="1" presStyleCnt="3"/>
      <dgm:spPr/>
      <dgm:t>
        <a:bodyPr/>
        <a:lstStyle/>
        <a:p>
          <a:endParaRPr lang="zh-TW" altLang="en-US"/>
        </a:p>
      </dgm:t>
    </dgm:pt>
    <dgm:pt modelId="{710967A5-337E-1140-988D-6F75B2121870}" type="pres">
      <dgm:prSet presAssocID="{3BAD7A11-7289-8045-9846-3FAFBC2A180D}" presName="c2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A576A3A-C8A8-E446-A2B2-837DC30CCF52}" type="pres">
      <dgm:prSet presAssocID="{3BAD7A11-7289-8045-9846-3FAFBC2A180D}" presName="comp3" presStyleCnt="0"/>
      <dgm:spPr/>
    </dgm:pt>
    <dgm:pt modelId="{3C5A1EB6-186C-DC47-9174-3F4DCDCCA3D1}" type="pres">
      <dgm:prSet presAssocID="{3BAD7A11-7289-8045-9846-3FAFBC2A180D}" presName="circle3" presStyleLbl="node1" presStyleIdx="2" presStyleCnt="3"/>
      <dgm:spPr/>
      <dgm:t>
        <a:bodyPr/>
        <a:lstStyle/>
        <a:p>
          <a:endParaRPr lang="zh-TW" altLang="en-US"/>
        </a:p>
      </dgm:t>
    </dgm:pt>
    <dgm:pt modelId="{5FD5E7B9-3F26-174D-817B-8D15F9C60E73}" type="pres">
      <dgm:prSet presAssocID="{3BAD7A11-7289-8045-9846-3FAFBC2A180D}" presName="c3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1C0CB9A2-A5B8-EC4A-9D1D-6959F98DD178}" type="presOf" srcId="{4CDFF9EA-E32B-A244-BD57-36F5918DCA78}" destId="{5FD5E7B9-3F26-174D-817B-8D15F9C60E73}" srcOrd="1" destOrd="0" presId="urn:microsoft.com/office/officeart/2005/8/layout/venn2"/>
    <dgm:cxn modelId="{CA26420F-ABCF-F942-A40F-A5857ED635F3}" srcId="{3BAD7A11-7289-8045-9846-3FAFBC2A180D}" destId="{FC32791E-4998-4C43-B968-C45B5563FBDD}" srcOrd="0" destOrd="0" parTransId="{D7AEB669-A23A-CE4E-A10B-168941403720}" sibTransId="{4422461D-B8EA-B74E-A9F1-EA95FE154201}"/>
    <dgm:cxn modelId="{726AFA35-204A-5440-8D55-112790A07AD7}" type="presOf" srcId="{3BAD7A11-7289-8045-9846-3FAFBC2A180D}" destId="{70D931DB-3E8C-1547-B059-C9D2476407F5}" srcOrd="0" destOrd="0" presId="urn:microsoft.com/office/officeart/2005/8/layout/venn2"/>
    <dgm:cxn modelId="{748EA234-C050-9749-B7F2-4E3A3BCBCCD5}" type="presOf" srcId="{4CDFF9EA-E32B-A244-BD57-36F5918DCA78}" destId="{3C5A1EB6-186C-DC47-9174-3F4DCDCCA3D1}" srcOrd="0" destOrd="0" presId="urn:microsoft.com/office/officeart/2005/8/layout/venn2"/>
    <dgm:cxn modelId="{A7AB7BBE-BFA1-D843-81D0-67F0A6476AFC}" type="presOf" srcId="{FC32791E-4998-4C43-B968-C45B5563FBDD}" destId="{29E674D3-3A3A-B440-8378-7EBDA46E180E}" srcOrd="0" destOrd="0" presId="urn:microsoft.com/office/officeart/2005/8/layout/venn2"/>
    <dgm:cxn modelId="{4937297F-A360-6D41-96D5-F4613DC576C9}" srcId="{3BAD7A11-7289-8045-9846-3FAFBC2A180D}" destId="{4CDFF9EA-E32B-A244-BD57-36F5918DCA78}" srcOrd="2" destOrd="0" parTransId="{4249CAA0-520A-774F-9BCE-8297766673F9}" sibTransId="{0B96B12E-78AC-1F45-BCAF-A1D38CF05D28}"/>
    <dgm:cxn modelId="{BDE84B9F-6047-504F-ACCA-F3EEB5042858}" type="presOf" srcId="{3BAEE0BA-653D-F94D-9E8F-1864BE9E984F}" destId="{2A8B863D-2103-664A-9508-DAD909C5B57B}" srcOrd="0" destOrd="0" presId="urn:microsoft.com/office/officeart/2005/8/layout/venn2"/>
    <dgm:cxn modelId="{27E845F0-E4C9-CC4D-8851-54F27AE75F1E}" type="presOf" srcId="{FC32791E-4998-4C43-B968-C45B5563FBDD}" destId="{697A17C4-ACB2-8A46-87B0-65C1957F4EAD}" srcOrd="1" destOrd="0" presId="urn:microsoft.com/office/officeart/2005/8/layout/venn2"/>
    <dgm:cxn modelId="{5EE58461-A6C4-064A-BBD5-7F00DBD9185D}" srcId="{3BAD7A11-7289-8045-9846-3FAFBC2A180D}" destId="{3BAEE0BA-653D-F94D-9E8F-1864BE9E984F}" srcOrd="1" destOrd="0" parTransId="{7ED9086A-D022-7A42-B290-C863A3C926F4}" sibTransId="{6758B9D1-B3D8-2747-843D-B8E201D35E27}"/>
    <dgm:cxn modelId="{16855B7D-9891-DD4B-B1A9-E03145CB5A91}" type="presOf" srcId="{3BAEE0BA-653D-F94D-9E8F-1864BE9E984F}" destId="{710967A5-337E-1140-988D-6F75B2121870}" srcOrd="1" destOrd="0" presId="urn:microsoft.com/office/officeart/2005/8/layout/venn2"/>
    <dgm:cxn modelId="{01DB348C-DB12-584B-B16A-FF4485166EE9}" type="presParOf" srcId="{70D931DB-3E8C-1547-B059-C9D2476407F5}" destId="{72BA4B25-46ED-8D42-A89A-2D454D173FD9}" srcOrd="0" destOrd="0" presId="urn:microsoft.com/office/officeart/2005/8/layout/venn2"/>
    <dgm:cxn modelId="{433F9C38-9103-A649-B4C8-809769536E31}" type="presParOf" srcId="{72BA4B25-46ED-8D42-A89A-2D454D173FD9}" destId="{29E674D3-3A3A-B440-8378-7EBDA46E180E}" srcOrd="0" destOrd="0" presId="urn:microsoft.com/office/officeart/2005/8/layout/venn2"/>
    <dgm:cxn modelId="{3FCB4776-5287-3C43-B3FA-53B6B9B9E601}" type="presParOf" srcId="{72BA4B25-46ED-8D42-A89A-2D454D173FD9}" destId="{697A17C4-ACB2-8A46-87B0-65C1957F4EAD}" srcOrd="1" destOrd="0" presId="urn:microsoft.com/office/officeart/2005/8/layout/venn2"/>
    <dgm:cxn modelId="{3473E3A8-5311-A043-93C4-C6B62EA710D6}" type="presParOf" srcId="{70D931DB-3E8C-1547-B059-C9D2476407F5}" destId="{0FDE1E5E-2D9B-1148-8A9B-209362D5B48E}" srcOrd="1" destOrd="0" presId="urn:microsoft.com/office/officeart/2005/8/layout/venn2"/>
    <dgm:cxn modelId="{B435E45D-E8C1-D64A-B46D-F2174FCCC893}" type="presParOf" srcId="{0FDE1E5E-2D9B-1148-8A9B-209362D5B48E}" destId="{2A8B863D-2103-664A-9508-DAD909C5B57B}" srcOrd="0" destOrd="0" presId="urn:microsoft.com/office/officeart/2005/8/layout/venn2"/>
    <dgm:cxn modelId="{C2B1CF92-84F6-A142-88C5-10C8880D6BA8}" type="presParOf" srcId="{0FDE1E5E-2D9B-1148-8A9B-209362D5B48E}" destId="{710967A5-337E-1140-988D-6F75B2121870}" srcOrd="1" destOrd="0" presId="urn:microsoft.com/office/officeart/2005/8/layout/venn2"/>
    <dgm:cxn modelId="{FA8B95B8-E107-0847-B91C-8C3D0E47114B}" type="presParOf" srcId="{70D931DB-3E8C-1547-B059-C9D2476407F5}" destId="{7A576A3A-C8A8-E446-A2B2-837DC30CCF52}" srcOrd="2" destOrd="0" presId="urn:microsoft.com/office/officeart/2005/8/layout/venn2"/>
    <dgm:cxn modelId="{85237EC2-B828-9E47-BEF3-B9182829B007}" type="presParOf" srcId="{7A576A3A-C8A8-E446-A2B2-837DC30CCF52}" destId="{3C5A1EB6-186C-DC47-9174-3F4DCDCCA3D1}" srcOrd="0" destOrd="0" presId="urn:microsoft.com/office/officeart/2005/8/layout/venn2"/>
    <dgm:cxn modelId="{5DE56EEF-1719-7A40-B118-0B24D22EC136}" type="presParOf" srcId="{7A576A3A-C8A8-E446-A2B2-837DC30CCF52}" destId="{5FD5E7B9-3F26-174D-817B-8D15F9C60E73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E674D3-3A3A-B440-8378-7EBDA46E180E}">
      <dsp:nvSpPr>
        <dsp:cNvPr id="0" name=""/>
        <dsp:cNvSpPr/>
      </dsp:nvSpPr>
      <dsp:spPr>
        <a:xfrm>
          <a:off x="1278283" y="0"/>
          <a:ext cx="4837009" cy="483700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TW" altLang="en-US" sz="2800" kern="1200" dirty="0" smtClean="0">
              <a:solidFill>
                <a:srgbClr val="009193"/>
              </a:solidFill>
              <a:latin typeface="Yuanti TC" charset="-120"/>
              <a:ea typeface="Yuanti TC" charset="-120"/>
              <a:cs typeface="Yuanti TC" charset="-120"/>
            </a:rPr>
            <a:t>驗證</a:t>
          </a:r>
        </a:p>
        <a:p>
          <a:pPr lvl="0" algn="ctr" defTabSz="12446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zh-TW" altLang="en-US" sz="2800" kern="1200" dirty="0" smtClean="0">
              <a:solidFill>
                <a:srgbClr val="009193"/>
              </a:solidFill>
              <a:latin typeface="Yuanti TC" charset="-120"/>
              <a:ea typeface="Yuanti TC" charset="-120"/>
              <a:cs typeface="Yuanti TC" charset="-120"/>
            </a:rPr>
            <a:t>夥伴</a:t>
          </a:r>
          <a:endParaRPr lang="zh-TW" altLang="en-US" sz="2800" kern="1200" dirty="0">
            <a:solidFill>
              <a:srgbClr val="009193"/>
            </a:solidFill>
            <a:latin typeface="Yuanti TC" charset="-120"/>
            <a:ea typeface="Yuanti TC" charset="-120"/>
            <a:cs typeface="Yuanti TC" charset="-120"/>
          </a:endParaRPr>
        </a:p>
      </dsp:txBody>
      <dsp:txXfrm>
        <a:off x="2851521" y="241850"/>
        <a:ext cx="1690534" cy="725551"/>
      </dsp:txXfrm>
    </dsp:sp>
    <dsp:sp modelId="{2A8B863D-2103-664A-9508-DAD909C5B57B}">
      <dsp:nvSpPr>
        <dsp:cNvPr id="0" name=""/>
        <dsp:cNvSpPr/>
      </dsp:nvSpPr>
      <dsp:spPr>
        <a:xfrm>
          <a:off x="1882910" y="1209252"/>
          <a:ext cx="3627756" cy="362775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TW" altLang="en-US" sz="2800" kern="1200" dirty="0" smtClean="0">
              <a:solidFill>
                <a:srgbClr val="0070C0"/>
              </a:solidFill>
              <a:latin typeface="Yuanti TC" charset="-120"/>
              <a:ea typeface="Yuanti TC" charset="-120"/>
              <a:cs typeface="Yuanti TC" charset="-120"/>
            </a:rPr>
            <a:t>專家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TW" altLang="en-US" sz="2800" kern="1200" dirty="0" smtClean="0">
              <a:solidFill>
                <a:srgbClr val="0070C0"/>
              </a:solidFill>
              <a:latin typeface="Yuanti TC" charset="-120"/>
              <a:ea typeface="Yuanti TC" charset="-120"/>
              <a:cs typeface="Yuanti TC" charset="-120"/>
            </a:rPr>
            <a:t>夥伴</a:t>
          </a:r>
          <a:endParaRPr lang="zh-TW" altLang="en-US" sz="2800" kern="1200" dirty="0">
            <a:solidFill>
              <a:srgbClr val="0070C0"/>
            </a:solidFill>
            <a:latin typeface="Yuanti TC" charset="-120"/>
            <a:ea typeface="Yuanti TC" charset="-120"/>
            <a:cs typeface="Yuanti TC" charset="-120"/>
          </a:endParaRPr>
        </a:p>
      </dsp:txBody>
      <dsp:txXfrm>
        <a:off x="2851521" y="1435987"/>
        <a:ext cx="1690534" cy="680204"/>
      </dsp:txXfrm>
    </dsp:sp>
    <dsp:sp modelId="{3C5A1EB6-186C-DC47-9174-3F4DCDCCA3D1}">
      <dsp:nvSpPr>
        <dsp:cNvPr id="0" name=""/>
        <dsp:cNvSpPr/>
      </dsp:nvSpPr>
      <dsp:spPr>
        <a:xfrm>
          <a:off x="2487536" y="2418504"/>
          <a:ext cx="2418504" cy="2418504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TW" altLang="en-US" sz="2800" b="1" kern="1200" dirty="0" smtClean="0">
              <a:solidFill>
                <a:srgbClr val="FF7E79"/>
              </a:solidFill>
              <a:latin typeface="Yuanti TC" charset="-120"/>
              <a:ea typeface="Yuanti TC" charset="-120"/>
              <a:cs typeface="Yuanti TC" charset="-120"/>
            </a:rPr>
            <a:t>核心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zh-TW" altLang="en-US" sz="2800" b="1" kern="1200" dirty="0" smtClean="0">
              <a:solidFill>
                <a:srgbClr val="FF7E79"/>
              </a:solidFill>
              <a:latin typeface="Yuanti TC" charset="-120"/>
              <a:ea typeface="Yuanti TC" charset="-120"/>
              <a:cs typeface="Yuanti TC" charset="-120"/>
            </a:rPr>
            <a:t>團隊</a:t>
          </a:r>
          <a:endParaRPr lang="zh-TW" altLang="en-US" sz="2800" b="1" kern="1200" dirty="0">
            <a:solidFill>
              <a:srgbClr val="FF7E79"/>
            </a:solidFill>
            <a:latin typeface="Yuanti TC" charset="-120"/>
            <a:ea typeface="Yuanti TC" charset="-120"/>
            <a:cs typeface="Yuanti TC" charset="-120"/>
          </a:endParaRPr>
        </a:p>
      </dsp:txBody>
      <dsp:txXfrm>
        <a:off x="2841718" y="3023130"/>
        <a:ext cx="1710140" cy="12092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E0DD74-E2AF-894B-A8C4-3445304C5044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EC77-0B84-4C42-808E-FF9E6582B8A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3150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https://</a:t>
            </a:r>
            <a:r>
              <a:rPr kumimoji="1" lang="en-US" altLang="zh-TW" dirty="0" err="1" smtClean="0"/>
              <a:t>www.facebook.com</a:t>
            </a:r>
            <a:r>
              <a:rPr kumimoji="1" lang="en-US" altLang="zh-TW" dirty="0" smtClean="0"/>
              <a:t>/606271386212789/videos/869696996536892/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6EC77-0B84-4C42-808E-FF9E6582B8AB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8693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 smtClean="0"/>
              <a:t>科技與金融</a:t>
            </a:r>
            <a:endParaRPr kumimoji="1" lang="en-US" altLang="zh-TW" dirty="0" smtClean="0"/>
          </a:p>
          <a:p>
            <a:r>
              <a:rPr kumimoji="1" lang="zh-TW" altLang="en-US" dirty="0" smtClean="0"/>
              <a:t>老化、獨居＆保險業務員</a:t>
            </a:r>
            <a:endParaRPr kumimoji="1" lang="en-US" altLang="zh-TW" dirty="0" smtClean="0"/>
          </a:p>
          <a:p>
            <a:r>
              <a:rPr kumimoji="1" lang="zh-TW" altLang="en-US" dirty="0" smtClean="0"/>
              <a:t>重新設計使用介面、保險服務、業務員角色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6EC77-0B84-4C42-808E-FF9E6582B8AB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97034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 smtClean="0"/>
              <a:t>從無到有的發明</a:t>
            </a:r>
            <a:endParaRPr kumimoji="1" lang="en-US" altLang="zh-TW" dirty="0" smtClean="0"/>
          </a:p>
          <a:p>
            <a:r>
              <a:rPr kumimoji="1" lang="zh-TW" altLang="en-US" dirty="0" smtClean="0"/>
              <a:t>原本的東西不是功能面（與技術無關），透過視覺或訴求重新定義，增加競爭性</a:t>
            </a:r>
            <a:endParaRPr kumimoji="1" lang="en-US" altLang="zh-TW" dirty="0" smtClean="0"/>
          </a:p>
          <a:p>
            <a:r>
              <a:rPr kumimoji="1" lang="zh-TW" altLang="en-US" dirty="0" smtClean="0"/>
              <a:t>優化改善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6EC77-0B84-4C42-808E-FF9E6582B8AB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99079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69479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09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129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5488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37687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11446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86303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7886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54590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663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55255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80265-572C-3046-B7C1-D7E600953F6E}" type="datetimeFigureOut">
              <a:rPr kumimoji="1" lang="zh-TW" altLang="en-US" smtClean="0"/>
              <a:t>2018/7/6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077A9-1B6B-1145-8991-206FDD5B5E9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5145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hyperlink" Target="https://www.facebook.com/606271386212789/videos/869696996536892/" TargetMode="External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365152"/>
            <a:ext cx="12192000" cy="10825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323117" y="650835"/>
            <a:ext cx="42242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客戶的真實退休期待</a:t>
            </a:r>
            <a:endParaRPr kumimoji="1" lang="zh-TW" altLang="en-US" sz="3200" b="1" spc="300" dirty="0">
              <a:solidFill>
                <a:schemeClr val="bg1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grpSp>
        <p:nvGrpSpPr>
          <p:cNvPr id="31" name="群組 30"/>
          <p:cNvGrpSpPr/>
          <p:nvPr/>
        </p:nvGrpSpPr>
        <p:grpSpPr>
          <a:xfrm>
            <a:off x="5513103" y="2523418"/>
            <a:ext cx="6068493" cy="3002171"/>
            <a:chOff x="2983376" y="3633761"/>
            <a:chExt cx="6068493" cy="3002171"/>
          </a:xfrm>
        </p:grpSpPr>
        <p:sp>
          <p:nvSpPr>
            <p:cNvPr id="18" name="圓角矩形 17"/>
            <p:cNvSpPr/>
            <p:nvPr/>
          </p:nvSpPr>
          <p:spPr>
            <a:xfrm>
              <a:off x="2983376" y="4475085"/>
              <a:ext cx="2733340" cy="1074821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4000" b="1" spc="300" dirty="0" smtClean="0">
                  <a:latin typeface="Microsoft JhengHei" charset="-120"/>
                  <a:ea typeface="Microsoft JhengHei" charset="-120"/>
                  <a:cs typeface="Microsoft JhengHei" charset="-120"/>
                </a:rPr>
                <a:t>財富自由</a:t>
              </a:r>
              <a:endParaRPr kumimoji="1" lang="zh-TW" altLang="en-US" sz="4000" b="1" spc="300" dirty="0">
                <a:latin typeface="Microsoft JhengHei" charset="-120"/>
                <a:ea typeface="Microsoft JhengHei" charset="-120"/>
                <a:cs typeface="Microsoft JhengHei" charset="-120"/>
              </a:endParaRPr>
            </a:p>
          </p:txBody>
        </p:sp>
        <p:sp>
          <p:nvSpPr>
            <p:cNvPr id="19" name="圓角矩形 18"/>
            <p:cNvSpPr/>
            <p:nvPr/>
          </p:nvSpPr>
          <p:spPr>
            <a:xfrm>
              <a:off x="6318529" y="4475086"/>
              <a:ext cx="2733340" cy="1074821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4000" b="1" spc="300" dirty="0" smtClean="0">
                  <a:latin typeface="Microsoft JhengHei" charset="-120"/>
                  <a:ea typeface="Microsoft JhengHei" charset="-120"/>
                  <a:cs typeface="Microsoft JhengHei" charset="-120"/>
                </a:rPr>
                <a:t>設計人生</a:t>
              </a:r>
              <a:endParaRPr kumimoji="1" lang="zh-TW" altLang="en-US" sz="4000" b="1" spc="300" dirty="0">
                <a:latin typeface="Microsoft JhengHei" charset="-120"/>
                <a:ea typeface="Microsoft JhengHei" charset="-120"/>
                <a:cs typeface="Microsoft JhengHei" charset="-120"/>
              </a:endParaRPr>
            </a:p>
          </p:txBody>
        </p:sp>
        <p:pic>
          <p:nvPicPr>
            <p:cNvPr id="29" name="圖片 28"/>
            <p:cNvPicPr>
              <a:picLocks noChangeAspect="1"/>
            </p:cNvPicPr>
            <p:nvPr/>
          </p:nvPicPr>
          <p:blipFill rotWithShape="1">
            <a:blip r:embed="rId2"/>
            <a:srcRect l="19429" t="8037" r="11543" b="52321"/>
            <a:stretch/>
          </p:blipFill>
          <p:spPr>
            <a:xfrm>
              <a:off x="4279110" y="3633761"/>
              <a:ext cx="3006634" cy="802041"/>
            </a:xfrm>
            <a:prstGeom prst="rect">
              <a:avLst/>
            </a:prstGeom>
          </p:spPr>
        </p:pic>
        <p:pic>
          <p:nvPicPr>
            <p:cNvPr id="30" name="圖片 29"/>
            <p:cNvPicPr>
              <a:picLocks noChangeAspect="1"/>
            </p:cNvPicPr>
            <p:nvPr/>
          </p:nvPicPr>
          <p:blipFill rotWithShape="1">
            <a:blip r:embed="rId2"/>
            <a:srcRect l="9619" t="49597" r="16324" b="8073"/>
            <a:stretch/>
          </p:blipFill>
          <p:spPr>
            <a:xfrm>
              <a:off x="4552061" y="5589190"/>
              <a:ext cx="3766344" cy="1046742"/>
            </a:xfrm>
            <a:prstGeom prst="rect">
              <a:avLst/>
            </a:prstGeom>
          </p:spPr>
        </p:pic>
      </p:grpSp>
      <p:grpSp>
        <p:nvGrpSpPr>
          <p:cNvPr id="36" name="群組 35"/>
          <p:cNvGrpSpPr/>
          <p:nvPr/>
        </p:nvGrpSpPr>
        <p:grpSpPr>
          <a:xfrm>
            <a:off x="261260" y="1896918"/>
            <a:ext cx="3944981" cy="4556133"/>
            <a:chOff x="783773" y="1896918"/>
            <a:chExt cx="3944981" cy="4556133"/>
          </a:xfrm>
        </p:grpSpPr>
        <p:pic>
          <p:nvPicPr>
            <p:cNvPr id="34" name="圖片 3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671" t="32592" r="12350" b="42856"/>
            <a:stretch/>
          </p:blipFill>
          <p:spPr>
            <a:xfrm>
              <a:off x="875211" y="1896918"/>
              <a:ext cx="3853543" cy="4556133"/>
            </a:xfrm>
            <a:prstGeom prst="rect">
              <a:avLst/>
            </a:prstGeom>
          </p:spPr>
        </p:pic>
        <p:sp>
          <p:nvSpPr>
            <p:cNvPr id="35" name="文字方塊 34"/>
            <p:cNvSpPr txBox="1"/>
            <p:nvPr/>
          </p:nvSpPr>
          <p:spPr>
            <a:xfrm>
              <a:off x="783773" y="4596025"/>
              <a:ext cx="3724096" cy="70788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zh-TW" altLang="en-US" sz="4000" b="1" spc="600" smtClean="0">
                  <a:solidFill>
                    <a:srgbClr val="C00000"/>
                  </a:solidFill>
                  <a:latin typeface="Yuanti TC" charset="-120"/>
                  <a:ea typeface="Yuanti TC" charset="-120"/>
                  <a:cs typeface="Yuanti TC" charset="-120"/>
                </a:rPr>
                <a:t>過</a:t>
              </a:r>
              <a:r>
                <a:rPr kumimoji="1" lang="zh-TW" altLang="en-US" sz="4000" b="1" spc="600" dirty="0" smtClean="0">
                  <a:solidFill>
                    <a:srgbClr val="C00000"/>
                  </a:solidFill>
                  <a:latin typeface="Yuanti TC" charset="-120"/>
                  <a:ea typeface="Yuanti TC" charset="-120"/>
                  <a:cs typeface="Yuanti TC" charset="-120"/>
                </a:rPr>
                <a:t>想過</a:t>
              </a:r>
              <a:r>
                <a:rPr kumimoji="1" lang="zh-TW" altLang="en-US" sz="4000" b="1" spc="600" smtClean="0">
                  <a:solidFill>
                    <a:srgbClr val="C00000"/>
                  </a:solidFill>
                  <a:latin typeface="Yuanti TC" charset="-120"/>
                  <a:ea typeface="Yuanti TC" charset="-120"/>
                  <a:cs typeface="Yuanti TC" charset="-120"/>
                </a:rPr>
                <a:t>的生活</a:t>
              </a:r>
              <a:endParaRPr kumimoji="1" lang="zh-TW" altLang="en-US" sz="4000" b="1" spc="600" dirty="0">
                <a:solidFill>
                  <a:srgbClr val="C00000"/>
                </a:solidFill>
                <a:latin typeface="Yuanti TC" charset="-120"/>
                <a:ea typeface="Yuanti TC" charset="-120"/>
                <a:cs typeface="Yuanti TC" charset="-120"/>
              </a:endParaRPr>
            </a:p>
          </p:txBody>
        </p:sp>
        <p:sp>
          <p:nvSpPr>
            <p:cNvPr id="4" name="文字方塊 3"/>
            <p:cNvSpPr txBox="1"/>
            <p:nvPr/>
          </p:nvSpPr>
          <p:spPr>
            <a:xfrm>
              <a:off x="1129683" y="2366664"/>
              <a:ext cx="2941831" cy="7078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kumimoji="1" lang="zh-TW" altLang="en-US" sz="4000" b="1" spc="300" dirty="0" smtClean="0">
                  <a:solidFill>
                    <a:schemeClr val="accent6"/>
                  </a:solidFill>
                  <a:latin typeface="Yuanti TC" charset="-120"/>
                  <a:ea typeface="Yuanti TC" charset="-120"/>
                  <a:cs typeface="Yuanti TC" charset="-120"/>
                </a:rPr>
                <a:t>不用</a:t>
              </a:r>
              <a:r>
                <a:rPr kumimoji="1" lang="zh-TW" altLang="en-US" sz="4000" b="1" spc="300" smtClean="0">
                  <a:solidFill>
                    <a:schemeClr val="accent6"/>
                  </a:solidFill>
                  <a:latin typeface="Yuanti TC" charset="-120"/>
                  <a:ea typeface="Yuanti TC" charset="-120"/>
                  <a:cs typeface="Yuanti TC" charset="-120"/>
                </a:rPr>
                <a:t>擔心錢</a:t>
              </a:r>
              <a:endParaRPr kumimoji="1" lang="zh-TW" altLang="en-US" sz="4000" b="1" spc="300" dirty="0">
                <a:solidFill>
                  <a:schemeClr val="accent6"/>
                </a:solidFill>
                <a:latin typeface="Yuanti TC" charset="-120"/>
                <a:ea typeface="Yuanti TC" charset="-120"/>
                <a:cs typeface="Yuanti TC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882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365152"/>
            <a:ext cx="12192000" cy="10825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975235" y="650835"/>
            <a:ext cx="104278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RRZ</a:t>
            </a:r>
            <a:r>
              <a:rPr kumimoji="1" lang="zh-TW" altLang="en-US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、退休族群：</a:t>
            </a:r>
            <a:r>
              <a:rPr kumimoji="1" lang="en-US" altLang="zh-TW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『</a:t>
            </a:r>
            <a:r>
              <a:rPr kumimoji="1" lang="zh-TW" altLang="en-US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我型我塑、設計我的第二人生</a:t>
            </a:r>
            <a:r>
              <a:rPr kumimoji="1" lang="en-US" altLang="zh-TW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』</a:t>
            </a:r>
          </a:p>
        </p:txBody>
      </p:sp>
      <p:grpSp>
        <p:nvGrpSpPr>
          <p:cNvPr id="9" name="群組 8"/>
          <p:cNvGrpSpPr/>
          <p:nvPr/>
        </p:nvGrpSpPr>
        <p:grpSpPr>
          <a:xfrm>
            <a:off x="8817456" y="2253738"/>
            <a:ext cx="2951757" cy="4137210"/>
            <a:chOff x="8198024" y="1634306"/>
            <a:chExt cx="3796761" cy="5074736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l="5050" t="14026" r="22950" b="4907"/>
            <a:stretch>
              <a:fillRect/>
            </a:stretch>
          </p:blipFill>
          <p:spPr bwMode="auto">
            <a:xfrm rot="214035">
              <a:off x="8201617" y="1634306"/>
              <a:ext cx="3714062" cy="26135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404034">
              <a:off x="8198024" y="3998964"/>
              <a:ext cx="3796761" cy="2710078"/>
            </a:xfrm>
            <a:prstGeom prst="rect">
              <a:avLst/>
            </a:prstGeom>
          </p:spPr>
        </p:pic>
      </p:grp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42"/>
          <a:stretch/>
        </p:blipFill>
        <p:spPr>
          <a:xfrm>
            <a:off x="3128211" y="2243949"/>
            <a:ext cx="5181599" cy="3710598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" t="1387" r="3026" b="1402"/>
          <a:stretch/>
        </p:blipFill>
        <p:spPr>
          <a:xfrm rot="21270714">
            <a:off x="373116" y="2648606"/>
            <a:ext cx="2354042" cy="3273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607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365152"/>
            <a:ext cx="12192000" cy="10825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051871" y="650835"/>
            <a:ext cx="7814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年輕族群：</a:t>
            </a:r>
            <a:r>
              <a:rPr kumimoji="1" lang="en-US" altLang="zh-TW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『</a:t>
            </a:r>
            <a:r>
              <a:rPr kumimoji="1" lang="zh-TW" altLang="en-US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不安於是、人生有意思</a:t>
            </a:r>
            <a:r>
              <a:rPr kumimoji="1" lang="en-US" altLang="zh-TW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』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8" t="35790" r="39474" b="13683"/>
          <a:stretch/>
        </p:blipFill>
        <p:spPr>
          <a:xfrm rot="21359394">
            <a:off x="8550443" y="4670120"/>
            <a:ext cx="3144251" cy="1754931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24" t="37661" r="37135" b="5731"/>
          <a:stretch/>
        </p:blipFill>
        <p:spPr>
          <a:xfrm>
            <a:off x="5379981" y="2916300"/>
            <a:ext cx="2519074" cy="2550695"/>
          </a:xfrm>
          <a:prstGeom prst="rect">
            <a:avLst/>
          </a:prstGeom>
        </p:spPr>
      </p:pic>
      <p:pic>
        <p:nvPicPr>
          <p:cNvPr id="7" name="圖片 6">
            <a:hlinkClick r:id="rId5"/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24" t="35789" r="37135" b="32164"/>
          <a:stretch/>
        </p:blipFill>
        <p:spPr>
          <a:xfrm rot="195215">
            <a:off x="8350113" y="2154925"/>
            <a:ext cx="3388114" cy="1942141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4" t="7251" r="14328"/>
          <a:stretch/>
        </p:blipFill>
        <p:spPr>
          <a:xfrm>
            <a:off x="236820" y="2060345"/>
            <a:ext cx="4744486" cy="379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3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2296" y="374296"/>
            <a:ext cx="12192000" cy="108256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169853" y="650835"/>
            <a:ext cx="762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下一步：</a:t>
            </a:r>
            <a:r>
              <a:rPr kumimoji="1" lang="en-US" altLang="zh-TW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『Stanford </a:t>
            </a:r>
            <a:r>
              <a:rPr kumimoji="1" lang="zh-TW" altLang="en-US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銀髮設計競賽</a:t>
            </a:r>
            <a:r>
              <a:rPr kumimoji="1" lang="en-US" altLang="zh-TW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』</a:t>
            </a:r>
          </a:p>
        </p:txBody>
      </p:sp>
      <p:sp>
        <p:nvSpPr>
          <p:cNvPr id="4" name="矩形 3"/>
          <p:cNvSpPr/>
          <p:nvPr/>
        </p:nvSpPr>
        <p:spPr>
          <a:xfrm>
            <a:off x="247401" y="1733400"/>
            <a:ext cx="6833937" cy="263833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美國主辦單位</a:t>
            </a:r>
            <a:r>
              <a:rPr lang="en-US" altLang="zh-TW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:</a:t>
            </a: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史丹福長壽中心 </a:t>
            </a:r>
            <a:r>
              <a:rPr lang="en-US" altLang="zh-TW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(Stanford Center on Longevity) </a:t>
            </a:r>
            <a:endParaRPr lang="zh-TW" altLang="en-US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endParaRPr lang="en-US" altLang="zh-TW" dirty="0" smtClean="0">
              <a:effectLst/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史丹福長壽中心為美國史丹福大學下一研究單位，為了鼓勵所有人「重新設 計長壽人生</a:t>
            </a:r>
            <a:r>
              <a:rPr lang="en-US" altLang="zh-TW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(Redesign Long Life)</a:t>
            </a: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」的目的而設立，希望透過創新的科技、 知識等應用，提升中高齡長輩的生活品質</a:t>
            </a:r>
            <a:r>
              <a:rPr lang="en-US" altLang="zh-TW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;</a:t>
            </a: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中心並設有三個部門關注</a:t>
            </a:r>
            <a:r>
              <a:rPr lang="zh-TW" altLang="en-US" b="1" dirty="0" smtClean="0">
                <a:solidFill>
                  <a:srgbClr val="FF000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「心智」、 「行動」和「財務」</a:t>
            </a: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三個方向，因為</a:t>
            </a:r>
            <a:r>
              <a:rPr lang="en-US" altLang="zh-TW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:</a:t>
            </a: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只有在一個長者都能維持</a:t>
            </a:r>
            <a:r>
              <a:rPr lang="zh-TW" altLang="en-US" b="1" dirty="0" smtClean="0">
                <a:solidFill>
                  <a:srgbClr val="FF000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「心智敏銳」 </a:t>
            </a:r>
            <a:r>
              <a:rPr lang="en-US" altLang="zh-TW" b="1" dirty="0" smtClean="0">
                <a:solidFill>
                  <a:srgbClr val="FF000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(mentally sharp)</a:t>
            </a:r>
            <a:r>
              <a:rPr lang="zh-TW" altLang="en-US" b="1" dirty="0" smtClean="0">
                <a:solidFill>
                  <a:srgbClr val="FF000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、「身體健康」</a:t>
            </a:r>
            <a:r>
              <a:rPr lang="en-US" altLang="zh-TW" b="1" dirty="0" smtClean="0">
                <a:solidFill>
                  <a:srgbClr val="FF000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(physically fit) </a:t>
            </a:r>
            <a:r>
              <a:rPr lang="zh-TW" altLang="en-US" b="1" dirty="0" smtClean="0">
                <a:solidFill>
                  <a:srgbClr val="FF000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和「財務無虞」</a:t>
            </a:r>
            <a:r>
              <a:rPr lang="en-US" altLang="zh-TW" b="1" dirty="0" smtClean="0">
                <a:solidFill>
                  <a:srgbClr val="FF000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(financially secure) </a:t>
            </a: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的情況下，步入老化的過程才會得到個人和社會正面的期待。 </a:t>
            </a:r>
            <a:endParaRPr lang="zh-TW" altLang="en-US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3758" y="4657413"/>
            <a:ext cx="6561221" cy="17543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競賽說明與主旨 </a:t>
            </a:r>
            <a:endParaRPr lang="en-US" altLang="zh-TW" dirty="0" smtClean="0">
              <a:effectLst/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endParaRPr lang="zh-TW" altLang="en-US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為高齡者和高齡社會打造創新、實用而美觀，可以解決關鍵問題的設計方案。</a:t>
            </a:r>
            <a:endParaRPr lang="en-US" altLang="zh-TW" dirty="0" smtClean="0">
              <a:effectLst/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鼓勵青年學子透過參與競賽更加了解高齡需求和銀髮產業。</a:t>
            </a:r>
            <a:endParaRPr lang="en-US" altLang="zh-TW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提供有潛力的青年設計師一個為世界帶來改變的機會和路徑。 </a:t>
            </a:r>
            <a:endParaRPr lang="zh-TW" altLang="en-US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305925" y="2495792"/>
            <a:ext cx="4693570" cy="34163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endParaRPr lang="en-US" altLang="zh-TW" dirty="0" smtClean="0">
              <a:effectLst/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en-US" altLang="zh-TW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2018-19 </a:t>
            </a: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年史丹福銀髮設計競賽大賽主題為</a:t>
            </a:r>
            <a:r>
              <a:rPr lang="en-US" altLang="zh-TW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: </a:t>
            </a:r>
          </a:p>
          <a:p>
            <a:endParaRPr lang="zh-TW" altLang="en-US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「</a:t>
            </a:r>
            <a:r>
              <a:rPr lang="en-US" altLang="zh-TW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Contributing at Every Age: Design for Intergenerational Impact</a:t>
            </a: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」</a:t>
            </a:r>
            <a:endParaRPr lang="en-US" altLang="zh-TW" dirty="0" smtClean="0">
              <a:effectLst/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lang="en-US" altLang="zh-TW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(</a:t>
            </a:r>
            <a:r>
              <a:rPr lang="zh-TW" altLang="en-US" dirty="0" smtClean="0">
                <a:latin typeface="Microsoft JhengHei" charset="-120"/>
                <a:ea typeface="Microsoft JhengHei" charset="-120"/>
                <a:cs typeface="Microsoft JhengHei" charset="-120"/>
              </a:rPr>
              <a:t>中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譯為「貢獻不分年紀，混齡合作正夯 </a:t>
            </a:r>
            <a:r>
              <a:rPr lang="en-US" altLang="zh-TW" dirty="0" smtClean="0">
                <a:latin typeface="Microsoft JhengHei" charset="-120"/>
                <a:ea typeface="Microsoft JhengHei" charset="-120"/>
                <a:cs typeface="Microsoft JhengHei" charset="-120"/>
              </a:rPr>
              <a:t>-</a:t>
            </a:r>
            <a:r>
              <a:rPr lang="zh-TW" altLang="en-US" dirty="0" smtClean="0">
                <a:latin typeface="Microsoft JhengHei" charset="-120"/>
                <a:ea typeface="Microsoft JhengHei" charset="-120"/>
                <a:cs typeface="Microsoft JhengHei" charset="-120"/>
              </a:rPr>
              <a:t> 設計、</a:t>
            </a:r>
            <a:r>
              <a:rPr lang="en-US" altLang="zh-TW" dirty="0" smtClean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lang="zh-TW" altLang="en-US" dirty="0" smtClean="0">
                <a:latin typeface="Microsoft JhengHei" charset="-120"/>
                <a:ea typeface="Microsoft JhengHei" charset="-120"/>
                <a:cs typeface="Microsoft JhengHei" charset="-120"/>
              </a:rPr>
              <a:t>跨代、影響力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」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) </a:t>
            </a:r>
            <a:endParaRPr lang="zh-TW" altLang="en-US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endParaRPr lang="en-US" altLang="zh-TW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b="1" dirty="0" smtClean="0">
                <a:solidFill>
                  <a:srgbClr val="7030A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破除年齡歧視</a:t>
            </a:r>
            <a:r>
              <a:rPr lang="en-US" altLang="zh-TW" b="1" dirty="0" smtClean="0">
                <a:solidFill>
                  <a:srgbClr val="7030A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(Ageism)</a:t>
            </a:r>
            <a:r>
              <a:rPr lang="zh-TW" altLang="en-US" b="1" dirty="0" smtClean="0">
                <a:solidFill>
                  <a:srgbClr val="7030A0"/>
                </a:solidFill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，透過設計，創造跨世代合作的影響力</a:t>
            </a:r>
            <a:r>
              <a:rPr lang="zh-TW" altLang="en-US" dirty="0" smtClean="0">
                <a:effectLst/>
                <a:latin typeface="Microsoft JhengHei" charset="-120"/>
                <a:ea typeface="Microsoft JhengHei" charset="-120"/>
                <a:cs typeface="Microsoft JhengHei" charset="-120"/>
              </a:rPr>
              <a:t>，是本次史丹福銀髮設計競賽命題的關鍵。 </a:t>
            </a:r>
            <a:endParaRPr lang="en-US" altLang="zh-TW" dirty="0" smtClean="0">
              <a:effectLst/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endParaRPr lang="zh-TW" altLang="en-US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0724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9075" y="898358"/>
            <a:ext cx="8729579" cy="5132327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7776">
            <a:off x="288758" y="1997284"/>
            <a:ext cx="2415674" cy="293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34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026695" y="593557"/>
            <a:ext cx="57951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8000" b="1" dirty="0" smtClean="0">
                <a:solidFill>
                  <a:schemeClr val="accent4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科技</a:t>
            </a:r>
            <a:r>
              <a:rPr kumimoji="1" lang="zh-TW" altLang="en-US" sz="8000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kumimoji="1" lang="en-US" altLang="zh-TW" sz="8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vs</a:t>
            </a:r>
            <a:r>
              <a:rPr kumimoji="1" lang="en-US" altLang="zh-TW" sz="8000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kumimoji="1" lang="zh-TW" altLang="en-US" sz="8000" b="1" dirty="0" smtClean="0">
                <a:solidFill>
                  <a:srgbClr val="0070C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金融</a:t>
            </a:r>
            <a:endParaRPr kumimoji="1" lang="zh-TW" altLang="en-US" sz="8000" b="1" dirty="0">
              <a:solidFill>
                <a:srgbClr val="0070C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437663" y="2467211"/>
            <a:ext cx="95109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5400" b="1" smtClean="0">
                <a:solidFill>
                  <a:schemeClr val="accent6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老化、獨居社會 </a:t>
            </a:r>
            <a:r>
              <a:rPr kumimoji="1" lang="en-US" altLang="zh-TW" sz="5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vs</a:t>
            </a:r>
            <a:r>
              <a:rPr kumimoji="1" lang="en-US" altLang="zh-TW" sz="5400" b="1" dirty="0" smtClean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kumimoji="1" lang="zh-TW" altLang="en-US" sz="5400" b="1" dirty="0" smtClean="0">
                <a:solidFill>
                  <a:srgbClr val="C0000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壽險業務員</a:t>
            </a:r>
            <a:endParaRPr kumimoji="1" lang="zh-TW" altLang="en-US" sz="5400" b="1" dirty="0">
              <a:solidFill>
                <a:srgbClr val="C0000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6" name="向右箭號 5"/>
          <p:cNvSpPr/>
          <p:nvPr/>
        </p:nvSpPr>
        <p:spPr>
          <a:xfrm>
            <a:off x="1025330" y="5149514"/>
            <a:ext cx="2367572" cy="641684"/>
          </a:xfrm>
          <a:prstGeom prst="rightArrow">
            <a:avLst>
              <a:gd name="adj1" fmla="val 50000"/>
              <a:gd name="adj2" fmla="val 79791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3519406" y="4307178"/>
            <a:ext cx="6801862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zh-TW" altLang="en-US" sz="4000" b="1" i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重新設計</a:t>
            </a:r>
            <a:r>
              <a:rPr kumimoji="1" lang="zh-TW" altLang="en-US" sz="4000" b="1" i="1" spc="300" dirty="0" smtClean="0">
                <a:solidFill>
                  <a:srgbClr val="7030A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使用介面</a:t>
            </a:r>
            <a:endParaRPr kumimoji="1" lang="en-US" altLang="zh-TW" sz="4000" b="1" i="1" spc="300" dirty="0" smtClean="0">
              <a:solidFill>
                <a:srgbClr val="7030A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>
              <a:spcAft>
                <a:spcPts val="600"/>
              </a:spcAft>
            </a:pPr>
            <a:r>
              <a:rPr kumimoji="1" lang="zh-TW" altLang="en-US" sz="4000" b="1" i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重新定義</a:t>
            </a:r>
            <a:r>
              <a:rPr kumimoji="1" lang="zh-TW" altLang="en-US" sz="4000" b="1" i="1" spc="300" dirty="0" smtClean="0">
                <a:solidFill>
                  <a:srgbClr val="7030A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保險服務</a:t>
            </a:r>
            <a:endParaRPr kumimoji="1" lang="en-US" altLang="zh-TW" sz="4000" b="1" i="1" spc="300" dirty="0" smtClean="0">
              <a:solidFill>
                <a:srgbClr val="7030A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>
              <a:spcAft>
                <a:spcPts val="600"/>
              </a:spcAft>
            </a:pPr>
            <a:r>
              <a:rPr kumimoji="1" lang="zh-TW" altLang="en-US" sz="4000" b="1" i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重新塑造業務員的</a:t>
            </a:r>
            <a:r>
              <a:rPr kumimoji="1" lang="zh-TW" altLang="en-US" sz="4000" b="1" i="1" spc="300" dirty="0" smtClean="0">
                <a:solidFill>
                  <a:srgbClr val="7030A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社會角色</a:t>
            </a:r>
            <a:endParaRPr kumimoji="1" lang="zh-TW" altLang="en-US" sz="4000" b="1" i="1" spc="300" dirty="0">
              <a:solidFill>
                <a:srgbClr val="7030A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025330" y="4503183"/>
            <a:ext cx="1994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600" b="1" i="1" dirty="0" smtClean="0">
                <a:solidFill>
                  <a:srgbClr val="7030A0"/>
                </a:solidFill>
                <a:latin typeface="Yuanti TC" charset="-120"/>
                <a:ea typeface="Yuanti TC" charset="-120"/>
                <a:cs typeface="Yuanti TC" charset="-120"/>
              </a:rPr>
              <a:t>Ｗ</a:t>
            </a:r>
            <a:r>
              <a:rPr kumimoji="1" lang="en-US" altLang="zh-TW" sz="3600" b="1" i="1" dirty="0" smtClean="0">
                <a:solidFill>
                  <a:srgbClr val="7030A0"/>
                </a:solidFill>
                <a:latin typeface="Yuanti TC" charset="-120"/>
                <a:ea typeface="Yuanti TC" charset="-120"/>
                <a:cs typeface="Yuanti TC" charset="-120"/>
              </a:rPr>
              <a:t>hat if?</a:t>
            </a:r>
            <a:endParaRPr kumimoji="1" lang="zh-TW" altLang="en-US" sz="3600" b="1" i="1" dirty="0">
              <a:solidFill>
                <a:srgbClr val="7030A0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8493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65152"/>
            <a:ext cx="12192000" cy="10825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782013" y="650835"/>
            <a:ext cx="1980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專案團隊</a:t>
            </a:r>
            <a:endParaRPr kumimoji="1" lang="en-US" altLang="zh-TW" sz="3200" b="1" spc="300" dirty="0" smtClean="0">
              <a:solidFill>
                <a:schemeClr val="bg1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grpSp>
        <p:nvGrpSpPr>
          <p:cNvPr id="24" name="群組 23"/>
          <p:cNvGrpSpPr/>
          <p:nvPr/>
        </p:nvGrpSpPr>
        <p:grpSpPr>
          <a:xfrm>
            <a:off x="782015" y="2207623"/>
            <a:ext cx="4312499" cy="3744686"/>
            <a:chOff x="782015" y="2207623"/>
            <a:chExt cx="4990012" cy="3744686"/>
          </a:xfrm>
        </p:grpSpPr>
        <p:sp>
          <p:nvSpPr>
            <p:cNvPr id="12" name="矩形 11"/>
            <p:cNvSpPr/>
            <p:nvPr/>
          </p:nvSpPr>
          <p:spPr>
            <a:xfrm>
              <a:off x="782015" y="2207623"/>
              <a:ext cx="4990012" cy="914400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782015" y="3561806"/>
              <a:ext cx="4990012" cy="914400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782015" y="5037909"/>
              <a:ext cx="4990012" cy="914400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5" name="橢圓 14"/>
            <p:cNvSpPr>
              <a:spLocks noChangeAspect="1"/>
            </p:cNvSpPr>
            <p:nvPr/>
          </p:nvSpPr>
          <p:spPr>
            <a:xfrm>
              <a:off x="966652" y="2253343"/>
              <a:ext cx="822960" cy="822960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2400" dirty="0" smtClean="0">
                  <a:latin typeface="Yuanti TC" charset="-120"/>
                  <a:ea typeface="Yuanti TC" charset="-120"/>
                  <a:cs typeface="Yuanti TC" charset="-120"/>
                </a:rPr>
                <a:t>銀</a:t>
              </a:r>
              <a:endParaRPr kumimoji="1" lang="zh-TW" altLang="en-US" sz="2400" dirty="0">
                <a:latin typeface="Yuanti TC" charset="-120"/>
                <a:ea typeface="Yuanti TC" charset="-120"/>
                <a:cs typeface="Yuanti TC" charset="-120"/>
              </a:endParaRPr>
            </a:p>
          </p:txBody>
        </p:sp>
        <p:sp>
          <p:nvSpPr>
            <p:cNvPr id="16" name="橢圓 15"/>
            <p:cNvSpPr>
              <a:spLocks noChangeAspect="1"/>
            </p:cNvSpPr>
            <p:nvPr/>
          </p:nvSpPr>
          <p:spPr>
            <a:xfrm>
              <a:off x="966653" y="3614057"/>
              <a:ext cx="822960" cy="822960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2400" dirty="0" smtClean="0">
                  <a:latin typeface="Yuanti TC" charset="-120"/>
                  <a:ea typeface="Yuanti TC" charset="-120"/>
                  <a:cs typeface="Yuanti TC" charset="-120"/>
                </a:rPr>
                <a:t>中</a:t>
              </a:r>
              <a:endParaRPr kumimoji="1" lang="zh-TW" altLang="en-US" sz="2400" dirty="0">
                <a:latin typeface="Yuanti TC" charset="-120"/>
                <a:ea typeface="Yuanti TC" charset="-120"/>
                <a:cs typeface="Yuanti TC" charset="-120"/>
              </a:endParaRPr>
            </a:p>
          </p:txBody>
        </p:sp>
        <p:sp>
          <p:nvSpPr>
            <p:cNvPr id="17" name="橢圓 16"/>
            <p:cNvSpPr>
              <a:spLocks noChangeAspect="1"/>
            </p:cNvSpPr>
            <p:nvPr/>
          </p:nvSpPr>
          <p:spPr>
            <a:xfrm>
              <a:off x="966652" y="5103223"/>
              <a:ext cx="822960" cy="822960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2400" dirty="0" smtClean="0">
                  <a:latin typeface="Yuanti TC" charset="-120"/>
                  <a:ea typeface="Yuanti TC" charset="-120"/>
                  <a:cs typeface="Yuanti TC" charset="-120"/>
                </a:rPr>
                <a:t>青</a:t>
              </a:r>
              <a:endParaRPr kumimoji="1" lang="zh-TW" altLang="en-US" sz="2400" dirty="0">
                <a:latin typeface="Yuanti TC" charset="-120"/>
                <a:ea typeface="Yuanti TC" charset="-120"/>
                <a:cs typeface="Yuanti TC" charset="-120"/>
              </a:endParaRPr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2116182" y="2454031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sz="2400" dirty="0" smtClean="0">
                  <a:latin typeface="Yuanti TC" charset="-120"/>
                  <a:ea typeface="Yuanti TC" charset="-120"/>
                  <a:cs typeface="Yuanti TC" charset="-120"/>
                </a:rPr>
                <a:t>黃志明</a:t>
              </a:r>
              <a:endParaRPr kumimoji="1" lang="zh-TW" altLang="en-US" sz="2400" dirty="0">
                <a:latin typeface="Yuanti TC" charset="-120"/>
                <a:ea typeface="Yuanti TC" charset="-120"/>
                <a:cs typeface="Yuanti TC" charset="-120"/>
              </a:endParaRPr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2104881" y="3807767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sz="2400" dirty="0" smtClean="0">
                  <a:latin typeface="Yuanti TC" charset="-120"/>
                  <a:ea typeface="Yuanti TC" charset="-120"/>
                  <a:cs typeface="Yuanti TC" charset="-120"/>
                </a:rPr>
                <a:t>楊煥鴻</a:t>
              </a:r>
              <a:endParaRPr kumimoji="1" lang="zh-TW" altLang="en-US" sz="2400" dirty="0">
                <a:latin typeface="Yuanti TC" charset="-120"/>
                <a:ea typeface="Yuanti TC" charset="-120"/>
                <a:cs typeface="Yuanti TC" charset="-120"/>
              </a:endParaRPr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3938454" y="3807766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sz="2400" dirty="0" smtClean="0">
                  <a:latin typeface="Yuanti TC" charset="-120"/>
                  <a:ea typeface="Yuanti TC" charset="-120"/>
                  <a:cs typeface="Yuanti TC" charset="-120"/>
                </a:rPr>
                <a:t>徐雅婷</a:t>
              </a:r>
              <a:endParaRPr kumimoji="1" lang="zh-TW" altLang="en-US" sz="2400" dirty="0">
                <a:latin typeface="Yuanti TC" charset="-120"/>
                <a:ea typeface="Yuanti TC" charset="-120"/>
                <a:cs typeface="Yuanti TC" charset="-120"/>
              </a:endParaRPr>
            </a:p>
          </p:txBody>
        </p:sp>
      </p:grpSp>
      <p:graphicFrame>
        <p:nvGraphicFramePr>
          <p:cNvPr id="22" name="資料圖表 21"/>
          <p:cNvGraphicFramePr/>
          <p:nvPr>
            <p:extLst>
              <p:ext uri="{D42A27DB-BD31-4B8C-83A1-F6EECF244321}">
                <p14:modId xmlns:p14="http://schemas.microsoft.com/office/powerpoint/2010/main" val="880794076"/>
              </p:ext>
            </p:extLst>
          </p:nvPr>
        </p:nvGraphicFramePr>
        <p:xfrm>
          <a:off x="5094514" y="1785860"/>
          <a:ext cx="7393577" cy="4837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5" name="文字方塊 24"/>
          <p:cNvSpPr txBox="1"/>
          <p:nvPr/>
        </p:nvSpPr>
        <p:spPr>
          <a:xfrm>
            <a:off x="6951598" y="4255960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400" smtClean="0">
                <a:solidFill>
                  <a:srgbClr val="00B0F0"/>
                </a:solidFill>
                <a:latin typeface="Yuanti TC" charset="-120"/>
                <a:ea typeface="Yuanti TC" charset="-120"/>
                <a:cs typeface="Yuanti TC" charset="-120"/>
              </a:rPr>
              <a:t>區塊鏈專家</a:t>
            </a:r>
            <a:endParaRPr kumimoji="1" lang="zh-TW" altLang="en-US" sz="1400">
              <a:solidFill>
                <a:srgbClr val="00B0F0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9176435" y="3414729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400" dirty="0" smtClean="0">
                <a:solidFill>
                  <a:srgbClr val="00B0F0"/>
                </a:solidFill>
                <a:latin typeface="Yuanti TC" charset="-120"/>
                <a:ea typeface="Yuanti TC" charset="-120"/>
                <a:cs typeface="Yuanti TC" charset="-120"/>
              </a:rPr>
              <a:t>共享經濟專家</a:t>
            </a:r>
            <a:endParaRPr kumimoji="1" lang="zh-TW" altLang="en-US" sz="1400" dirty="0">
              <a:solidFill>
                <a:srgbClr val="00B0F0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7157236" y="3577731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400" dirty="0" smtClean="0">
                <a:solidFill>
                  <a:srgbClr val="00B0F0"/>
                </a:solidFill>
                <a:latin typeface="Yuanti TC" charset="-120"/>
                <a:ea typeface="Yuanti TC" charset="-120"/>
                <a:cs typeface="Yuanti TC" charset="-120"/>
              </a:rPr>
              <a:t>數位科技專家</a:t>
            </a:r>
            <a:endParaRPr kumimoji="1" lang="zh-TW" altLang="en-US" sz="1400" dirty="0">
              <a:solidFill>
                <a:srgbClr val="00B0F0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sp>
        <p:nvSpPr>
          <p:cNvPr id="28" name="文字方塊 27"/>
          <p:cNvSpPr txBox="1"/>
          <p:nvPr/>
        </p:nvSpPr>
        <p:spPr>
          <a:xfrm>
            <a:off x="9407013" y="2253343"/>
            <a:ext cx="12497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smtClean="0">
                <a:solidFill>
                  <a:srgbClr val="00B050"/>
                </a:solidFill>
                <a:latin typeface="Yuanti TC" charset="-120"/>
                <a:ea typeface="Yuanti TC" charset="-120"/>
                <a:cs typeface="Yuanti TC" charset="-120"/>
              </a:rPr>
              <a:t>銀享全球</a:t>
            </a:r>
            <a:endParaRPr kumimoji="1" lang="zh-TW" altLang="en-US" sz="1400" dirty="0">
              <a:solidFill>
                <a:srgbClr val="00B050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9813460" y="2834036"/>
            <a:ext cx="12497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smtClean="0">
                <a:solidFill>
                  <a:srgbClr val="00B050"/>
                </a:solidFill>
                <a:latin typeface="Yuanti TC" charset="-120"/>
                <a:ea typeface="Yuanti TC" charset="-120"/>
                <a:cs typeface="Yuanti TC" charset="-120"/>
              </a:rPr>
              <a:t>龍吟研論</a:t>
            </a:r>
            <a:endParaRPr kumimoji="1" lang="zh-TW" altLang="en-US" sz="1400" dirty="0">
              <a:solidFill>
                <a:srgbClr val="00B050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7205095" y="2253343"/>
            <a:ext cx="12497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smtClean="0">
                <a:solidFill>
                  <a:srgbClr val="00B050"/>
                </a:solidFill>
                <a:latin typeface="Yuanti TC" charset="-120"/>
                <a:ea typeface="Yuanti TC" charset="-120"/>
                <a:cs typeface="Yuanti TC" charset="-120"/>
              </a:rPr>
              <a:t>保險經紀</a:t>
            </a:r>
            <a:endParaRPr kumimoji="1" lang="zh-TW" altLang="en-US" sz="1400" dirty="0">
              <a:solidFill>
                <a:srgbClr val="00B050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sp>
        <p:nvSpPr>
          <p:cNvPr id="31" name="文字方塊 30"/>
          <p:cNvSpPr txBox="1"/>
          <p:nvPr/>
        </p:nvSpPr>
        <p:spPr>
          <a:xfrm>
            <a:off x="6842889" y="2915696"/>
            <a:ext cx="7686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smtClean="0">
                <a:solidFill>
                  <a:srgbClr val="00B050"/>
                </a:solidFill>
                <a:latin typeface="Yuanti TC" charset="-120"/>
                <a:ea typeface="Yuanti TC" charset="-120"/>
                <a:cs typeface="Yuanti TC" charset="-120"/>
              </a:rPr>
              <a:t>保險業</a:t>
            </a:r>
            <a:endParaRPr kumimoji="1" lang="zh-TW" altLang="en-US" sz="1400" dirty="0">
              <a:solidFill>
                <a:srgbClr val="00B050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6414709" y="3598758"/>
            <a:ext cx="7686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smtClean="0">
                <a:solidFill>
                  <a:srgbClr val="00B050"/>
                </a:solidFill>
                <a:latin typeface="Yuanti TC" charset="-120"/>
                <a:ea typeface="Yuanti TC" charset="-120"/>
                <a:cs typeface="Yuanti TC" charset="-120"/>
              </a:rPr>
              <a:t>銀行業</a:t>
            </a:r>
            <a:endParaRPr kumimoji="1" lang="zh-TW" altLang="en-US" sz="1400" dirty="0">
              <a:solidFill>
                <a:srgbClr val="00B050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1921208" y="526427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400" b="1" dirty="0" smtClean="0">
                <a:latin typeface="Yuanti TC" charset="-120"/>
                <a:ea typeface="Yuanti TC" charset="-120"/>
                <a:cs typeface="Yuanti TC" charset="-120"/>
              </a:rPr>
              <a:t>ＤＩＴＬ</a:t>
            </a:r>
            <a:endParaRPr kumimoji="1" lang="zh-TW" altLang="en-US" sz="2400" b="1" dirty="0">
              <a:latin typeface="Yuanti TC" charset="-120"/>
              <a:ea typeface="Yuanti TC" charset="-120"/>
              <a:cs typeface="Yuanti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944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65152"/>
            <a:ext cx="12192000" cy="10825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821202" y="650835"/>
            <a:ext cx="1980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spc="300" dirty="0" smtClean="0">
                <a:solidFill>
                  <a:schemeClr val="bg1"/>
                </a:solidFill>
                <a:latin typeface="Yuanti TC" charset="-120"/>
                <a:ea typeface="Yuanti TC" charset="-120"/>
                <a:cs typeface="Yuanti TC" charset="-120"/>
              </a:rPr>
              <a:t>專案目標</a:t>
            </a:r>
            <a:endParaRPr kumimoji="1" lang="en-US" altLang="zh-TW" sz="3200" b="1" spc="300" dirty="0" smtClean="0">
              <a:solidFill>
                <a:schemeClr val="bg1"/>
              </a:solidFill>
              <a:latin typeface="Yuanti TC" charset="-120"/>
              <a:ea typeface="Yuanti TC" charset="-120"/>
              <a:cs typeface="Yuanti TC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90280" y="2400000"/>
            <a:ext cx="1141144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800"/>
              </a:spcAft>
              <a:buFont typeface="Wingdings" charset="2"/>
              <a:buChar char="p"/>
            </a:pPr>
            <a:r>
              <a:rPr kumimoji="1" lang="zh-TW" altLang="en-US" sz="3600" b="1" spc="300" dirty="0" smtClean="0">
                <a:solidFill>
                  <a:srgbClr val="FF930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申請專利</a:t>
            </a:r>
            <a:r>
              <a:rPr kumimoji="1" lang="zh-TW" altLang="en-US" sz="3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：發明專利、設計</a:t>
            </a:r>
            <a:r>
              <a:rPr kumimoji="1" lang="zh-TW" altLang="en-US" sz="3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專利</a:t>
            </a:r>
            <a:endParaRPr kumimoji="1" lang="en-US" altLang="zh-TW" sz="3600" b="1" spc="300" dirty="0" smtClean="0">
              <a:solidFill>
                <a:srgbClr val="7030A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571500" indent="-571500">
              <a:spcAft>
                <a:spcPts val="1800"/>
              </a:spcAft>
              <a:buFont typeface="Wingdings" charset="2"/>
              <a:buChar char="p"/>
            </a:pPr>
            <a:r>
              <a:rPr kumimoji="1" lang="zh-TW" altLang="en-US" sz="3600" b="1" spc="300" dirty="0" smtClean="0">
                <a:solidFill>
                  <a:srgbClr val="FF930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進行驗證</a:t>
            </a:r>
            <a:r>
              <a:rPr kumimoji="1" lang="zh-TW" altLang="en-US" sz="3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：透過</a:t>
            </a:r>
            <a:r>
              <a:rPr kumimoji="1" lang="en-US" altLang="zh-TW" sz="3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Stanford</a:t>
            </a:r>
            <a:r>
              <a:rPr kumimoji="1" lang="zh-TW" altLang="en-US" sz="3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專案，驗證可能性＋曝光</a:t>
            </a:r>
            <a:r>
              <a:rPr kumimoji="1" lang="zh-TW" altLang="en-US" sz="3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機會（亞洲盃 ➜</a:t>
            </a:r>
            <a:r>
              <a:rPr kumimoji="1" lang="en-US" altLang="zh-TW" sz="3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kumimoji="1" lang="zh-TW" altLang="en-US" sz="3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國際盃）</a:t>
            </a:r>
            <a:endParaRPr kumimoji="1" lang="en-US" altLang="zh-TW" sz="3600" b="1" spc="300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571500" indent="-571500">
              <a:spcAft>
                <a:spcPts val="1800"/>
              </a:spcAft>
              <a:buClr>
                <a:srgbClr val="FF9300"/>
              </a:buClr>
              <a:buFont typeface="Wingdings" charset="2"/>
              <a:buChar char="p"/>
            </a:pPr>
            <a:r>
              <a:rPr kumimoji="1" lang="zh-TW" altLang="en-US" sz="3600" b="1" spc="300" dirty="0" smtClean="0">
                <a:solidFill>
                  <a:srgbClr val="FF9300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落地</a:t>
            </a:r>
            <a:r>
              <a:rPr kumimoji="1" lang="zh-TW" altLang="en-US" sz="3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：募資成為商業模式</a:t>
            </a:r>
            <a:endParaRPr kumimoji="1" lang="en-US" altLang="zh-TW" sz="3600" b="1" spc="300" dirty="0" smtClean="0">
              <a:solidFill>
                <a:srgbClr val="7030A0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054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1847</TotalTime>
  <Words>482</Words>
  <Application>Microsoft Macintosh PowerPoint</Application>
  <PresentationFormat>寬螢幕</PresentationFormat>
  <Paragraphs>65</Paragraphs>
  <Slides>8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6" baseType="lpstr">
      <vt:lpstr>Microsoft JhengHei</vt:lpstr>
      <vt:lpstr>Wingdings</vt:lpstr>
      <vt:lpstr>Yuanti TC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老、退休</dc:title>
  <dc:creator>Microsoft Office 使用者</dc:creator>
  <cp:lastModifiedBy>Microsoft Office 使用者</cp:lastModifiedBy>
  <cp:revision>25</cp:revision>
  <dcterms:created xsi:type="dcterms:W3CDTF">2018-07-03T01:39:52Z</dcterms:created>
  <dcterms:modified xsi:type="dcterms:W3CDTF">2018-07-06T13:59:03Z</dcterms:modified>
</cp:coreProperties>
</file>

<file path=docProps/thumbnail.jpeg>
</file>